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E34FF-79F7-4BF6-BB16-2F793491E8B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DED7-7DBD-40F3-805B-FCEDFF7E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E34FF-79F7-4BF6-BB16-2F793491E8B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DED7-7DBD-40F3-805B-FCEDFF7E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E34FF-79F7-4BF6-BB16-2F793491E8B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DED7-7DBD-40F3-805B-FCEDFF7E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E34FF-79F7-4BF6-BB16-2F793491E8B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DED7-7DBD-40F3-805B-FCEDFF7E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E34FF-79F7-4BF6-BB16-2F793491E8B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DED7-7DBD-40F3-805B-FCEDFF7E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E34FF-79F7-4BF6-BB16-2F793491E8B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DED7-7DBD-40F3-805B-FCEDFF7E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E34FF-79F7-4BF6-BB16-2F793491E8B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DED7-7DBD-40F3-805B-FCEDFF7E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E34FF-79F7-4BF6-BB16-2F793491E8B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DED7-7DBD-40F3-805B-FCEDFF7E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E34FF-79F7-4BF6-BB16-2F793491E8B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DED7-7DBD-40F3-805B-FCEDFF7E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E34FF-79F7-4BF6-BB16-2F793491E8B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DED7-7DBD-40F3-805B-FCEDFF7E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E34FF-79F7-4BF6-BB16-2F793491E8B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DED7-7DBD-40F3-805B-FCEDFF7E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E34FF-79F7-4BF6-BB16-2F793491E8B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3DED7-7DBD-40F3-805B-FCEDFF7E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7" Type="http://schemas.openxmlformats.org/officeDocument/2006/relationships/hyperlink" Target="http://french.about.com/od/vocabulary/a/accenthomograph.htm" TargetMode="Externa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hyperlink" Target="http://french.about.com/od/pronunciation/a/u.htm" TargetMode="External"/><Relationship Id="rId5" Type="http://schemas.openxmlformats.org/officeDocument/2006/relationships/hyperlink" Target="http://french.about.com/od/pronunciation/a/a.htm" TargetMode="External"/><Relationship Id="rId4" Type="http://schemas.openxmlformats.org/officeDocument/2006/relationships/hyperlink" Target="http://french.about.com/od/pronunciation/a/e.htm" TargetMode="External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french.about.com/od/pronunciation/a/c.htm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file:///\\MRHS-AD2\DATA\USERS\DBerndt\sounds\je_repete.mp3" TargetMode="External"/><Relationship Id="rId7" Type="http://schemas.openxmlformats.org/officeDocument/2006/relationships/image" Target="../media/image1.png"/><Relationship Id="rId2" Type="http://schemas.openxmlformats.org/officeDocument/2006/relationships/audio" Target="file:///\\MRHS-AD2\DATA\USERS\DBerndt\sounds\ecrire.mp3" TargetMode="External"/><Relationship Id="rId1" Type="http://schemas.openxmlformats.org/officeDocument/2006/relationships/audio" Target="../media/audio3.wav"/><Relationship Id="rId6" Type="http://schemas.openxmlformats.org/officeDocument/2006/relationships/slideLayout" Target="../slideLayouts/slideLayout1.xml"/><Relationship Id="rId5" Type="http://schemas.openxmlformats.org/officeDocument/2006/relationships/audio" Target="file:///\\MRHS-AD2\DATA\USERS\DBerndt\sounds\fievre.mp3" TargetMode="External"/><Relationship Id="rId4" Type="http://schemas.openxmlformats.org/officeDocument/2006/relationships/audio" Target="file:///\\MRHS-AD2\DATA\USERS\DBerndt\sounds\repeter.mp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file:///\\MRHS-AD2\DATA\USERS\DBerndt\sounds\facade.mp3" TargetMode="External"/><Relationship Id="rId2" Type="http://schemas.openxmlformats.org/officeDocument/2006/relationships/audio" Target="file:///\\MRHS-AD2\DATA\USERS\DBerndt\sounds\francais.mp3" TargetMode="External"/><Relationship Id="rId1" Type="http://schemas.openxmlformats.org/officeDocument/2006/relationships/audio" Target="file:///\\MRHS-AD2\DATA\USERS\DBerndt\sounds\garcon.mp3" TargetMode="Externa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29540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Goudy Old Style" pitchFamily="18" charset="0"/>
              </a:rPr>
              <a:t>The </a:t>
            </a:r>
            <a:r>
              <a:rPr lang="en-US" sz="2800" b="1" dirty="0" smtClean="0">
                <a:solidFill>
                  <a:srgbClr val="00B050"/>
                </a:solidFill>
                <a:latin typeface="Goudy Old Style" pitchFamily="18" charset="0"/>
              </a:rPr>
              <a:t>accent </a:t>
            </a:r>
            <a:r>
              <a:rPr lang="en-US" sz="2800" b="1" dirty="0" err="1" smtClean="0">
                <a:solidFill>
                  <a:srgbClr val="00B050"/>
                </a:solidFill>
                <a:latin typeface="Goudy Old Style" pitchFamily="18" charset="0"/>
              </a:rPr>
              <a:t>aigu</a:t>
            </a:r>
            <a:r>
              <a:rPr lang="en-US" sz="2800" b="1" dirty="0" smtClean="0">
                <a:solidFill>
                  <a:srgbClr val="00B050"/>
                </a:solidFill>
                <a:latin typeface="Goudy Old Style" pitchFamily="18" charset="0"/>
              </a:rPr>
              <a:t> </a:t>
            </a:r>
            <a:r>
              <a:rPr lang="en-US" sz="2800" b="1" dirty="0" smtClean="0">
                <a:latin typeface="Goudy Old Style" pitchFamily="18" charset="0"/>
              </a:rPr>
              <a:t>´</a:t>
            </a:r>
            <a:r>
              <a:rPr lang="en-US" sz="2800" dirty="0" smtClean="0">
                <a:latin typeface="Goudy Old Style" pitchFamily="18" charset="0"/>
              </a:rPr>
              <a:t> (acute accent) can only be on an </a:t>
            </a:r>
            <a:r>
              <a:rPr lang="en-US" sz="2800" b="1" dirty="0" smtClean="0">
                <a:latin typeface="Goudy Old Style" pitchFamily="18" charset="0"/>
                <a:hlinkClick r:id="rId4"/>
              </a:rPr>
              <a:t>E</a:t>
            </a:r>
            <a:r>
              <a:rPr lang="en-US" sz="2800" dirty="0" smtClean="0">
                <a:latin typeface="Goudy Old Style" pitchFamily="18" charset="0"/>
              </a:rPr>
              <a:t>. At the beginning of a word, it often indicates that an S used to follow that vowel, e.g., </a:t>
            </a:r>
            <a:r>
              <a:rPr lang="en-US" sz="2800" b="1" dirty="0" err="1" smtClean="0">
                <a:latin typeface="Goudy Old Style" pitchFamily="18" charset="0"/>
              </a:rPr>
              <a:t>étudiant</a:t>
            </a:r>
            <a:r>
              <a:rPr lang="en-US" sz="2800" dirty="0" smtClean="0">
                <a:latin typeface="Goudy Old Style" pitchFamily="18" charset="0"/>
              </a:rPr>
              <a:t> (student).</a:t>
            </a:r>
          </a:p>
          <a:p>
            <a:r>
              <a:rPr lang="en-US" sz="8000" dirty="0" smtClean="0">
                <a:latin typeface="Goudy Old Style" pitchFamily="18" charset="0"/>
              </a:rPr>
              <a:t>é = </a:t>
            </a:r>
            <a:r>
              <a:rPr lang="en-US" sz="8000" dirty="0" err="1" smtClean="0">
                <a:latin typeface="Goudy Old Style" pitchFamily="18" charset="0"/>
              </a:rPr>
              <a:t>euh</a:t>
            </a:r>
            <a:r>
              <a:rPr lang="en-US" sz="8000" dirty="0" smtClean="0">
                <a:latin typeface="Goudy Old Style" pitchFamily="18" charset="0"/>
              </a:rPr>
              <a:t>, accent </a:t>
            </a:r>
            <a:r>
              <a:rPr lang="en-US" sz="8000" dirty="0" err="1" smtClean="0">
                <a:latin typeface="Goudy Old Style" pitchFamily="18" charset="0"/>
              </a:rPr>
              <a:t>aigu</a:t>
            </a:r>
            <a:r>
              <a:rPr lang="en-US" sz="2800" dirty="0" smtClean="0">
                <a:latin typeface="Goudy Old Style" pitchFamily="18" charset="0"/>
              </a:rPr>
              <a:t/>
            </a:r>
            <a:br>
              <a:rPr lang="en-US" sz="2800" dirty="0" smtClean="0">
                <a:latin typeface="Goudy Old Style" pitchFamily="18" charset="0"/>
              </a:rPr>
            </a:br>
            <a:r>
              <a:rPr lang="en-US" sz="2800" dirty="0" smtClean="0">
                <a:latin typeface="Goudy Old Style" pitchFamily="18" charset="0"/>
              </a:rPr>
              <a:t>The </a:t>
            </a:r>
            <a:r>
              <a:rPr lang="en-US" sz="2800" b="1" dirty="0" smtClean="0">
                <a:solidFill>
                  <a:srgbClr val="00B050"/>
                </a:solidFill>
                <a:latin typeface="Goudy Old Style" pitchFamily="18" charset="0"/>
              </a:rPr>
              <a:t>accent grave </a:t>
            </a:r>
            <a:r>
              <a:rPr lang="en-US" sz="2800" b="1" dirty="0" smtClean="0">
                <a:latin typeface="Goudy Old Style" pitchFamily="18" charset="0"/>
              </a:rPr>
              <a:t>`</a:t>
            </a:r>
            <a:r>
              <a:rPr lang="en-US" sz="2800" dirty="0" smtClean="0">
                <a:latin typeface="Goudy Old Style" pitchFamily="18" charset="0"/>
              </a:rPr>
              <a:t> (grave accent) can be found on an </a:t>
            </a:r>
            <a:r>
              <a:rPr lang="en-US" sz="2800" b="1" dirty="0" smtClean="0">
                <a:latin typeface="Goudy Old Style" pitchFamily="18" charset="0"/>
                <a:hlinkClick r:id="rId5"/>
              </a:rPr>
              <a:t>A</a:t>
            </a:r>
            <a:r>
              <a:rPr lang="en-US" sz="2800" dirty="0" smtClean="0">
                <a:latin typeface="Goudy Old Style" pitchFamily="18" charset="0"/>
              </a:rPr>
              <a:t>, </a:t>
            </a:r>
            <a:r>
              <a:rPr lang="en-US" sz="2800" b="1" dirty="0" smtClean="0">
                <a:latin typeface="Goudy Old Style" pitchFamily="18" charset="0"/>
                <a:hlinkClick r:id="rId4"/>
              </a:rPr>
              <a:t>E</a:t>
            </a:r>
            <a:r>
              <a:rPr lang="en-US" sz="2800" dirty="0" smtClean="0">
                <a:latin typeface="Goudy Old Style" pitchFamily="18" charset="0"/>
              </a:rPr>
              <a:t>, or </a:t>
            </a:r>
            <a:r>
              <a:rPr lang="en-US" sz="2800" b="1" dirty="0" smtClean="0">
                <a:latin typeface="Goudy Old Style" pitchFamily="18" charset="0"/>
                <a:hlinkClick r:id="rId6"/>
              </a:rPr>
              <a:t>U</a:t>
            </a:r>
            <a:r>
              <a:rPr lang="en-US" sz="2800" dirty="0" smtClean="0">
                <a:latin typeface="Goudy Old Style" pitchFamily="18" charset="0"/>
              </a:rPr>
              <a:t>. On the </a:t>
            </a:r>
            <a:r>
              <a:rPr lang="en-US" sz="2800" b="1" dirty="0" smtClean="0">
                <a:latin typeface="Goudy Old Style" pitchFamily="18" charset="0"/>
              </a:rPr>
              <a:t>A</a:t>
            </a:r>
            <a:r>
              <a:rPr lang="en-US" sz="2800" dirty="0" smtClean="0">
                <a:latin typeface="Goudy Old Style" pitchFamily="18" charset="0"/>
              </a:rPr>
              <a:t> and </a:t>
            </a:r>
            <a:r>
              <a:rPr lang="en-US" sz="2800" b="1" dirty="0" smtClean="0">
                <a:latin typeface="Goudy Old Style" pitchFamily="18" charset="0"/>
              </a:rPr>
              <a:t>U</a:t>
            </a:r>
            <a:r>
              <a:rPr lang="en-US" sz="2800" dirty="0" smtClean="0">
                <a:latin typeface="Goudy Old Style" pitchFamily="18" charset="0"/>
              </a:rPr>
              <a:t>, it usually serves to distinguish between words that would otherwise be </a:t>
            </a:r>
            <a:r>
              <a:rPr lang="en-US" sz="2800" dirty="0" smtClean="0">
                <a:latin typeface="Goudy Old Style" pitchFamily="18" charset="0"/>
                <a:hlinkClick r:id="rId7"/>
              </a:rPr>
              <a:t>homographs</a:t>
            </a:r>
            <a:r>
              <a:rPr lang="en-US" sz="2800" dirty="0" smtClean="0">
                <a:latin typeface="Goudy Old Style" pitchFamily="18" charset="0"/>
              </a:rPr>
              <a:t>; e.g., </a:t>
            </a:r>
            <a:r>
              <a:rPr lang="en-US" sz="2800" b="1" dirty="0" err="1" smtClean="0">
                <a:latin typeface="Goudy Old Style" pitchFamily="18" charset="0"/>
              </a:rPr>
              <a:t>ou</a:t>
            </a:r>
            <a:r>
              <a:rPr lang="en-US" sz="2800" dirty="0" smtClean="0">
                <a:latin typeface="Goudy Old Style" pitchFamily="18" charset="0"/>
              </a:rPr>
              <a:t> (or) </a:t>
            </a:r>
            <a:r>
              <a:rPr lang="en-US" sz="2800" dirty="0" err="1" smtClean="0">
                <a:latin typeface="Goudy Old Style" pitchFamily="18" charset="0"/>
              </a:rPr>
              <a:t>vs</a:t>
            </a:r>
            <a:r>
              <a:rPr lang="en-US" sz="2800" dirty="0" smtClean="0">
                <a:latin typeface="Goudy Old Style" pitchFamily="18" charset="0"/>
              </a:rPr>
              <a:t> </a:t>
            </a:r>
            <a:r>
              <a:rPr lang="en-US" sz="2800" b="1" dirty="0" err="1" smtClean="0">
                <a:latin typeface="Goudy Old Style" pitchFamily="18" charset="0"/>
              </a:rPr>
              <a:t>où</a:t>
            </a:r>
            <a:r>
              <a:rPr lang="en-US" sz="2800" dirty="0" smtClean="0">
                <a:latin typeface="Goudy Old Style" pitchFamily="18" charset="0"/>
              </a:rPr>
              <a:t> (where).</a:t>
            </a:r>
          </a:p>
          <a:p>
            <a:r>
              <a:rPr lang="en-US" sz="8000" dirty="0" smtClean="0">
                <a:latin typeface="Goudy Old Style" pitchFamily="18" charset="0"/>
              </a:rPr>
              <a:t>è = </a:t>
            </a:r>
            <a:r>
              <a:rPr lang="en-US" sz="8000" dirty="0" err="1" smtClean="0">
                <a:latin typeface="Goudy Old Style" pitchFamily="18" charset="0"/>
              </a:rPr>
              <a:t>euh</a:t>
            </a:r>
            <a:r>
              <a:rPr lang="en-US" sz="8000" dirty="0" smtClean="0">
                <a:latin typeface="Goudy Old Style" pitchFamily="18" charset="0"/>
              </a:rPr>
              <a:t>, accent grave</a:t>
            </a:r>
            <a:r>
              <a:rPr lang="en-US" u="sng" dirty="0" smtClean="0"/>
              <a:t/>
            </a:r>
            <a:br>
              <a:rPr lang="en-US" u="sng" dirty="0" smtClean="0"/>
            </a:br>
            <a:r>
              <a:rPr lang="en-US" u="sng" dirty="0" smtClean="0"/>
              <a:t/>
            </a:r>
            <a:br>
              <a:rPr lang="en-US" u="sng" dirty="0" smtClean="0"/>
            </a:b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0"/>
            <a:ext cx="853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L</a:t>
            </a:r>
            <a:r>
              <a:rPr lang="en-US" sz="80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e</a:t>
            </a:r>
            <a:r>
              <a:rPr lang="en-US" sz="80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s</a:t>
            </a:r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 </a:t>
            </a:r>
            <a:r>
              <a:rPr lang="en-US" sz="8000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a</a:t>
            </a:r>
            <a:r>
              <a:rPr lang="en-US" sz="80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c</a:t>
            </a:r>
            <a:r>
              <a:rPr lang="en-US" sz="80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c</a:t>
            </a:r>
            <a:r>
              <a:rPr lang="en-US" sz="8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e</a:t>
            </a:r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n</a:t>
            </a:r>
            <a:r>
              <a:rPr lang="en-US" sz="80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t</a:t>
            </a:r>
            <a:r>
              <a:rPr lang="en-US" sz="80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s</a:t>
            </a:r>
            <a:endParaRPr lang="en-US" sz="8000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</a:endParaRPr>
          </a:p>
        </p:txBody>
      </p:sp>
      <p:pic>
        <p:nvPicPr>
          <p:cNvPr id="6" name="é sound.wav">
            <a:hlinkClick r:id="" action="ppaction://media"/>
          </p:cNvPr>
          <p:cNvPicPr>
            <a:picLocks noRot="1" noChangeAspect="1"/>
          </p:cNvPicPr>
          <p:nvPr>
            <a:wavAudioFile r:embed="rId1" name="é sound.wav"/>
          </p:nvPr>
        </p:nvPicPr>
        <p:blipFill>
          <a:blip r:embed="rId8" cstate="print"/>
          <a:stretch>
            <a:fillRect/>
          </a:stretch>
        </p:blipFill>
        <p:spPr>
          <a:xfrm>
            <a:off x="457200" y="2743200"/>
            <a:ext cx="304800" cy="304800"/>
          </a:xfrm>
          <a:prstGeom prst="rect">
            <a:avLst/>
          </a:prstGeom>
        </p:spPr>
      </p:pic>
      <p:pic>
        <p:nvPicPr>
          <p:cNvPr id="7" name="è sound.wav">
            <a:hlinkClick r:id="" action="ppaction://media"/>
          </p:cNvPr>
          <p:cNvPicPr>
            <a:picLocks noRot="1" noChangeAspect="1"/>
          </p:cNvPicPr>
          <p:nvPr>
            <a:wavAudioFile r:embed="rId2" name="è sound.wav"/>
          </p:nvPr>
        </p:nvPicPr>
        <p:blipFill>
          <a:blip r:embed="rId9" cstate="print"/>
          <a:stretch>
            <a:fillRect/>
          </a:stretch>
        </p:blipFill>
        <p:spPr>
          <a:xfrm>
            <a:off x="4572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057400"/>
            <a:ext cx="9144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Goudy Old Style" pitchFamily="18" charset="0"/>
              </a:rPr>
              <a:t>The </a:t>
            </a:r>
            <a:r>
              <a:rPr lang="en-US" sz="2800" b="1" dirty="0" err="1" smtClean="0">
                <a:solidFill>
                  <a:srgbClr val="00B050"/>
                </a:solidFill>
                <a:latin typeface="Goudy Old Style" pitchFamily="18" charset="0"/>
              </a:rPr>
              <a:t>cédille</a:t>
            </a:r>
            <a:r>
              <a:rPr lang="en-US" sz="2800" b="1" dirty="0" smtClean="0">
                <a:solidFill>
                  <a:srgbClr val="00B050"/>
                </a:solidFill>
                <a:latin typeface="Goudy Old Style" pitchFamily="18" charset="0"/>
              </a:rPr>
              <a:t> </a:t>
            </a:r>
            <a:r>
              <a:rPr lang="en-US" sz="2800" b="1" dirty="0" smtClean="0">
                <a:latin typeface="Goudy Old Style" pitchFamily="18" charset="0"/>
              </a:rPr>
              <a:t>¸</a:t>
            </a:r>
            <a:r>
              <a:rPr lang="en-US" sz="2800" dirty="0" smtClean="0">
                <a:latin typeface="Goudy Old Style" pitchFamily="18" charset="0"/>
              </a:rPr>
              <a:t> (cedilla) is found only on the letter </a:t>
            </a:r>
            <a:r>
              <a:rPr lang="en-US" sz="2800" b="1" dirty="0" smtClean="0">
                <a:latin typeface="Goudy Old Style" pitchFamily="18" charset="0"/>
                <a:hlinkClick r:id="rId2"/>
              </a:rPr>
              <a:t>C</a:t>
            </a:r>
            <a:r>
              <a:rPr lang="en-US" sz="2800" dirty="0" smtClean="0">
                <a:latin typeface="Goudy Old Style" pitchFamily="18" charset="0"/>
              </a:rPr>
              <a:t>. It changes a hard C sound (like K) into a soft C sound (like S), e.g., </a:t>
            </a:r>
            <a:r>
              <a:rPr lang="en-US" sz="2800" b="1" dirty="0" err="1" smtClean="0">
                <a:latin typeface="Goudy Old Style" pitchFamily="18" charset="0"/>
              </a:rPr>
              <a:t>garçon</a:t>
            </a:r>
            <a:r>
              <a:rPr lang="en-US" sz="2800" dirty="0" smtClean="0">
                <a:latin typeface="Goudy Old Style" pitchFamily="18" charset="0"/>
              </a:rPr>
              <a:t>. The cedilla is </a:t>
            </a:r>
            <a:r>
              <a:rPr lang="en-US" sz="2800" b="1" dirty="0" smtClean="0">
                <a:latin typeface="Goudy Old Style" pitchFamily="18" charset="0"/>
              </a:rPr>
              <a:t>never</a:t>
            </a:r>
            <a:r>
              <a:rPr lang="en-US" sz="2800" dirty="0" smtClean="0">
                <a:latin typeface="Goudy Old Style" pitchFamily="18" charset="0"/>
              </a:rPr>
              <a:t> placed in front of E or I, because C always sounds like an S in front of these vowels.</a:t>
            </a:r>
            <a:br>
              <a:rPr lang="en-US" sz="2800" dirty="0" smtClean="0">
                <a:latin typeface="Goudy Old Style" pitchFamily="18" charset="0"/>
              </a:rPr>
            </a:br>
            <a:endParaRPr lang="en-US" dirty="0">
              <a:latin typeface="Goudy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0"/>
            <a:ext cx="853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L</a:t>
            </a:r>
            <a:r>
              <a:rPr lang="en-US" sz="80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e</a:t>
            </a:r>
            <a:r>
              <a:rPr lang="en-US" sz="80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s</a:t>
            </a:r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 </a:t>
            </a:r>
            <a:r>
              <a:rPr lang="en-US" sz="8000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a</a:t>
            </a:r>
            <a:r>
              <a:rPr lang="en-US" sz="80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c</a:t>
            </a:r>
            <a:r>
              <a:rPr lang="en-US" sz="80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c</a:t>
            </a:r>
            <a:r>
              <a:rPr lang="en-US" sz="8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e</a:t>
            </a:r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n</a:t>
            </a:r>
            <a:r>
              <a:rPr lang="en-US" sz="80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t</a:t>
            </a:r>
            <a:r>
              <a:rPr lang="en-US" sz="80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s</a:t>
            </a:r>
            <a:endParaRPr lang="en-US" sz="8000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057400"/>
            <a:ext cx="9144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Goudy Old Style" pitchFamily="18" charset="0"/>
              </a:rPr>
              <a:t>It is essential to put accents in their proper places - an incorrect or missing accent is a spelling mistake just as an incorrect or missing letter would be. The only exception to this is capital letters, which are often left unaccented</a:t>
            </a:r>
            <a:br>
              <a:rPr lang="en-US" sz="2800" dirty="0" smtClean="0">
                <a:latin typeface="Goudy Old Style" pitchFamily="18" charset="0"/>
              </a:rPr>
            </a:br>
            <a:endParaRPr lang="en-US" dirty="0">
              <a:latin typeface="Goudy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0"/>
            <a:ext cx="853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L</a:t>
            </a:r>
            <a:r>
              <a:rPr lang="en-US" sz="80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e</a:t>
            </a:r>
            <a:r>
              <a:rPr lang="en-US" sz="80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s</a:t>
            </a:r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 </a:t>
            </a:r>
            <a:r>
              <a:rPr lang="en-US" sz="8000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a</a:t>
            </a:r>
            <a:r>
              <a:rPr lang="en-US" sz="80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c</a:t>
            </a:r>
            <a:r>
              <a:rPr lang="en-US" sz="80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c</a:t>
            </a:r>
            <a:r>
              <a:rPr lang="en-US" sz="8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e</a:t>
            </a:r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n</a:t>
            </a:r>
            <a:r>
              <a:rPr lang="en-US" sz="80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t</a:t>
            </a:r>
            <a:r>
              <a:rPr lang="en-US" sz="80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s</a:t>
            </a:r>
            <a:endParaRPr lang="en-US" sz="8000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00200"/>
            <a:ext cx="91440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latin typeface="Goudy Old Style" pitchFamily="18" charset="0"/>
              </a:rPr>
              <a:t>Ecoutez</a:t>
            </a:r>
            <a:r>
              <a:rPr lang="en-US" sz="2800" dirty="0" smtClean="0">
                <a:latin typeface="Goudy Old Style" pitchFamily="18" charset="0"/>
              </a:rPr>
              <a:t>!  Copy the words and fill in the missing accents over the highlighted words based on what you hear.</a:t>
            </a:r>
            <a:br>
              <a:rPr lang="en-US" sz="2800" dirty="0" smtClean="0">
                <a:latin typeface="Goudy Old Style" pitchFamily="18" charset="0"/>
              </a:rPr>
            </a:br>
            <a:endParaRPr lang="en-US" dirty="0">
              <a:latin typeface="Goudy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0"/>
            <a:ext cx="853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L</a:t>
            </a:r>
            <a:r>
              <a:rPr lang="en-US" sz="80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e</a:t>
            </a:r>
            <a:r>
              <a:rPr lang="en-US" sz="80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s</a:t>
            </a:r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 </a:t>
            </a:r>
            <a:r>
              <a:rPr lang="en-US" sz="8000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a</a:t>
            </a:r>
            <a:r>
              <a:rPr lang="en-US" sz="80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c</a:t>
            </a:r>
            <a:r>
              <a:rPr lang="en-US" sz="80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c</a:t>
            </a:r>
            <a:r>
              <a:rPr lang="en-US" sz="8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e</a:t>
            </a:r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n</a:t>
            </a:r>
            <a:r>
              <a:rPr lang="en-US" sz="80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t</a:t>
            </a:r>
            <a:r>
              <a:rPr lang="en-US" sz="80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s</a:t>
            </a:r>
            <a:endParaRPr lang="en-US" sz="8000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</a:endParaRPr>
          </a:p>
        </p:txBody>
      </p:sp>
      <p:pic>
        <p:nvPicPr>
          <p:cNvPr id="6" name="ete.wav">
            <a:hlinkClick r:id="" action="ppaction://media"/>
          </p:cNvPr>
          <p:cNvPicPr>
            <a:picLocks noRot="1" noChangeAspect="1"/>
          </p:cNvPicPr>
          <p:nvPr>
            <a:wavAudioFile r:embed="rId1" name="ete.wav"/>
          </p:nvPr>
        </p:nvPicPr>
        <p:blipFill>
          <a:blip r:embed="rId7" cstate="print"/>
          <a:stretch>
            <a:fillRect/>
          </a:stretch>
        </p:blipFill>
        <p:spPr>
          <a:xfrm>
            <a:off x="914400" y="2971800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3124200"/>
            <a:ext cx="1905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solidFill>
                  <a:srgbClr val="FF0000"/>
                </a:solidFill>
                <a:latin typeface="Forte" pitchFamily="66" charset="0"/>
              </a:rPr>
              <a:t>e</a:t>
            </a:r>
            <a:r>
              <a:rPr lang="en-US" sz="8000" dirty="0" err="1" smtClean="0">
                <a:latin typeface="Forte" pitchFamily="66" charset="0"/>
              </a:rPr>
              <a:t>t</a:t>
            </a:r>
            <a:r>
              <a:rPr lang="en-US" sz="8000" dirty="0" err="1" smtClean="0">
                <a:solidFill>
                  <a:srgbClr val="FF0000"/>
                </a:solidFill>
                <a:latin typeface="Forte" pitchFamily="66" charset="0"/>
              </a:rPr>
              <a:t>e</a:t>
            </a:r>
            <a:endParaRPr lang="en-US" sz="80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8" name="ecrire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3505200" y="2971800"/>
            <a:ext cx="304800" cy="30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62200" y="3200400"/>
            <a:ext cx="236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solidFill>
                  <a:srgbClr val="FF0000"/>
                </a:solidFill>
                <a:latin typeface="Forte" pitchFamily="66" charset="0"/>
              </a:rPr>
              <a:t>e</a:t>
            </a:r>
            <a:r>
              <a:rPr lang="en-US" sz="8000" dirty="0" err="1" smtClean="0">
                <a:latin typeface="Forte" pitchFamily="66" charset="0"/>
              </a:rPr>
              <a:t>crire</a:t>
            </a:r>
            <a:endParaRPr lang="en-US" sz="8000" dirty="0">
              <a:latin typeface="Forte" pitchFamily="66" charset="0"/>
            </a:endParaRPr>
          </a:p>
        </p:txBody>
      </p:sp>
      <p:pic>
        <p:nvPicPr>
          <p:cNvPr id="10" name="je_repete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7086600" y="3048000"/>
            <a:ext cx="304800" cy="304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486400" y="3352800"/>
            <a:ext cx="342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Forte" pitchFamily="66" charset="0"/>
              </a:rPr>
              <a:t>Je </a:t>
            </a:r>
            <a:r>
              <a:rPr lang="en-US" sz="6600" dirty="0" err="1" smtClean="0">
                <a:latin typeface="Forte" pitchFamily="66" charset="0"/>
              </a:rPr>
              <a:t>r</a:t>
            </a:r>
            <a:r>
              <a:rPr lang="en-US" sz="6600" dirty="0" err="1" smtClean="0">
                <a:solidFill>
                  <a:srgbClr val="FF0000"/>
                </a:solidFill>
                <a:latin typeface="Forte" pitchFamily="66" charset="0"/>
              </a:rPr>
              <a:t>e</a:t>
            </a:r>
            <a:r>
              <a:rPr lang="en-US" sz="6600" dirty="0" err="1" smtClean="0">
                <a:latin typeface="Forte" pitchFamily="66" charset="0"/>
              </a:rPr>
              <a:t>p</a:t>
            </a:r>
            <a:r>
              <a:rPr lang="en-US" sz="6600" dirty="0" err="1" smtClean="0">
                <a:solidFill>
                  <a:srgbClr val="FF0000"/>
                </a:solidFill>
                <a:latin typeface="Forte" pitchFamily="66" charset="0"/>
              </a:rPr>
              <a:t>e</a:t>
            </a:r>
            <a:r>
              <a:rPr lang="en-US" sz="6600" dirty="0" err="1" smtClean="0">
                <a:latin typeface="Forte" pitchFamily="66" charset="0"/>
              </a:rPr>
              <a:t>te</a:t>
            </a:r>
            <a:endParaRPr lang="en-US" sz="6600" dirty="0">
              <a:latin typeface="Forte" pitchFamily="66" charset="0"/>
            </a:endParaRPr>
          </a:p>
        </p:txBody>
      </p:sp>
      <p:pic>
        <p:nvPicPr>
          <p:cNvPr id="13" name="repeter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7" cstate="print"/>
          <a:stretch>
            <a:fillRect/>
          </a:stretch>
        </p:blipFill>
        <p:spPr>
          <a:xfrm>
            <a:off x="1600200" y="5257800"/>
            <a:ext cx="304800" cy="304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5486400"/>
            <a:ext cx="342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latin typeface="Forte" pitchFamily="66" charset="0"/>
              </a:rPr>
              <a:t>r</a:t>
            </a:r>
            <a:r>
              <a:rPr lang="en-US" sz="6600" dirty="0" err="1" smtClean="0">
                <a:solidFill>
                  <a:srgbClr val="FF0000"/>
                </a:solidFill>
                <a:latin typeface="Forte" pitchFamily="66" charset="0"/>
              </a:rPr>
              <a:t>e</a:t>
            </a:r>
            <a:r>
              <a:rPr lang="en-US" sz="6600" dirty="0" err="1" smtClean="0">
                <a:latin typeface="Forte" pitchFamily="66" charset="0"/>
              </a:rPr>
              <a:t>p</a:t>
            </a:r>
            <a:r>
              <a:rPr lang="en-US" sz="6600" dirty="0" err="1" smtClean="0">
                <a:solidFill>
                  <a:srgbClr val="FF0000"/>
                </a:solidFill>
                <a:latin typeface="Forte" pitchFamily="66" charset="0"/>
              </a:rPr>
              <a:t>e</a:t>
            </a:r>
            <a:r>
              <a:rPr lang="en-US" sz="6600" dirty="0" err="1" smtClean="0">
                <a:latin typeface="Forte" pitchFamily="66" charset="0"/>
              </a:rPr>
              <a:t>ter</a:t>
            </a:r>
            <a:endParaRPr lang="en-US" sz="6600" dirty="0">
              <a:latin typeface="Forte" pitchFamily="66" charset="0"/>
            </a:endParaRPr>
          </a:p>
        </p:txBody>
      </p:sp>
      <p:pic>
        <p:nvPicPr>
          <p:cNvPr id="15" name="fievre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7" cstate="print"/>
          <a:stretch>
            <a:fillRect/>
          </a:stretch>
        </p:blipFill>
        <p:spPr>
          <a:xfrm>
            <a:off x="5638800" y="5105400"/>
            <a:ext cx="304800" cy="3048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419600" y="5486400"/>
            <a:ext cx="342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Forte" pitchFamily="66" charset="0"/>
              </a:rPr>
              <a:t>la </a:t>
            </a:r>
            <a:r>
              <a:rPr lang="en-US" sz="6600" dirty="0" err="1" smtClean="0">
                <a:latin typeface="Forte" pitchFamily="66" charset="0"/>
              </a:rPr>
              <a:t>fi</a:t>
            </a:r>
            <a:r>
              <a:rPr lang="en-US" sz="6600" dirty="0" err="1" smtClean="0">
                <a:solidFill>
                  <a:srgbClr val="FF0000"/>
                </a:solidFill>
                <a:latin typeface="Forte" pitchFamily="66" charset="0"/>
              </a:rPr>
              <a:t>e</a:t>
            </a:r>
            <a:r>
              <a:rPr lang="en-US" sz="6600" dirty="0" err="1" smtClean="0">
                <a:latin typeface="Forte" pitchFamily="66" charset="0"/>
              </a:rPr>
              <a:t>vre</a:t>
            </a:r>
            <a:endParaRPr lang="en-US" sz="6600" dirty="0">
              <a:latin typeface="Forte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4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4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00200"/>
            <a:ext cx="91440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latin typeface="Goudy Old Style" pitchFamily="18" charset="0"/>
              </a:rPr>
              <a:t>Ecoutez</a:t>
            </a:r>
            <a:r>
              <a:rPr lang="en-US" sz="2800" dirty="0" smtClean="0">
                <a:latin typeface="Goudy Old Style" pitchFamily="18" charset="0"/>
              </a:rPr>
              <a:t>!  Copy the words and fill in the missing accents over the highlighted words based on what you hear.</a:t>
            </a:r>
            <a:br>
              <a:rPr lang="en-US" sz="2800" dirty="0" smtClean="0">
                <a:latin typeface="Goudy Old Style" pitchFamily="18" charset="0"/>
              </a:rPr>
            </a:br>
            <a:endParaRPr lang="en-US" dirty="0">
              <a:latin typeface="Goudy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0"/>
            <a:ext cx="853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L</a:t>
            </a:r>
            <a:r>
              <a:rPr lang="en-US" sz="80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e</a:t>
            </a:r>
            <a:r>
              <a:rPr lang="en-US" sz="80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s</a:t>
            </a:r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 </a:t>
            </a:r>
            <a:r>
              <a:rPr lang="en-US" sz="8000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a</a:t>
            </a:r>
            <a:r>
              <a:rPr lang="en-US" sz="80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c</a:t>
            </a:r>
            <a:r>
              <a:rPr lang="en-US" sz="80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c</a:t>
            </a:r>
            <a:r>
              <a:rPr lang="en-US" sz="8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e</a:t>
            </a:r>
            <a:r>
              <a:rPr lang="en-US" sz="8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n</a:t>
            </a:r>
            <a:r>
              <a:rPr lang="en-US" sz="80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t</a:t>
            </a:r>
            <a:r>
              <a:rPr lang="en-US" sz="80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s</a:t>
            </a:r>
            <a:endParaRPr lang="en-US" sz="8000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352800"/>
            <a:ext cx="419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latin typeface="Forte" pitchFamily="66" charset="0"/>
              </a:rPr>
              <a:t>gar</a:t>
            </a:r>
            <a:r>
              <a:rPr lang="en-US" sz="8000" dirty="0" smtClean="0">
                <a:solidFill>
                  <a:srgbClr val="FF0000"/>
                </a:solidFill>
                <a:latin typeface="Forte" pitchFamily="66" charset="0"/>
              </a:rPr>
              <a:t>c</a:t>
            </a:r>
            <a:r>
              <a:rPr lang="en-US" sz="8000" dirty="0" smtClean="0">
                <a:latin typeface="Forte" pitchFamily="66" charset="0"/>
              </a:rPr>
              <a:t>on</a:t>
            </a:r>
            <a:endParaRPr lang="en-US" sz="8000" dirty="0">
              <a:latin typeface="Forte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05400" y="3505200"/>
            <a:ext cx="342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latin typeface="Forte" pitchFamily="66" charset="0"/>
              </a:rPr>
              <a:t>fran</a:t>
            </a:r>
            <a:r>
              <a:rPr lang="en-US" sz="6600" dirty="0" err="1" smtClean="0">
                <a:solidFill>
                  <a:srgbClr val="FF0000"/>
                </a:solidFill>
                <a:latin typeface="Forte" pitchFamily="66" charset="0"/>
              </a:rPr>
              <a:t>c</a:t>
            </a:r>
            <a:r>
              <a:rPr lang="en-US" sz="6600" dirty="0" err="1" smtClean="0">
                <a:latin typeface="Forte" pitchFamily="66" charset="0"/>
              </a:rPr>
              <a:t>ais</a:t>
            </a:r>
            <a:endParaRPr lang="en-US" sz="6600" dirty="0">
              <a:latin typeface="Forte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43200" y="5257800"/>
            <a:ext cx="3733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Forte" pitchFamily="66" charset="0"/>
              </a:rPr>
              <a:t>fa</a:t>
            </a:r>
            <a:r>
              <a:rPr lang="en-US" sz="6600" dirty="0" smtClean="0">
                <a:solidFill>
                  <a:srgbClr val="FF0000"/>
                </a:solidFill>
                <a:latin typeface="Forte" pitchFamily="66" charset="0"/>
              </a:rPr>
              <a:t>c</a:t>
            </a:r>
            <a:r>
              <a:rPr lang="en-US" sz="6600" dirty="0" smtClean="0">
                <a:latin typeface="Forte" pitchFamily="66" charset="0"/>
              </a:rPr>
              <a:t>ade</a:t>
            </a:r>
            <a:endParaRPr lang="en-US" sz="6600" dirty="0">
              <a:latin typeface="Forte" pitchFamily="66" charset="0"/>
            </a:endParaRPr>
          </a:p>
        </p:txBody>
      </p:sp>
      <p:pic>
        <p:nvPicPr>
          <p:cNvPr id="18" name="garc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905000" y="3276600"/>
            <a:ext cx="304800" cy="304800"/>
          </a:xfrm>
          <a:prstGeom prst="rect">
            <a:avLst/>
          </a:prstGeom>
        </p:spPr>
      </p:pic>
      <p:pic>
        <p:nvPicPr>
          <p:cNvPr id="19" name="francais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6629400" y="3352800"/>
            <a:ext cx="304800" cy="304800"/>
          </a:xfrm>
          <a:prstGeom prst="rect">
            <a:avLst/>
          </a:prstGeom>
        </p:spPr>
      </p:pic>
      <p:pic>
        <p:nvPicPr>
          <p:cNvPr id="20" name="facade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5" cstate="print"/>
          <a:stretch>
            <a:fillRect/>
          </a:stretch>
        </p:blipFill>
        <p:spPr>
          <a:xfrm>
            <a:off x="4495800" y="518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5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7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0"/>
            <a:ext cx="853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Think about our –</a:t>
            </a:r>
            <a:r>
              <a:rPr lang="en-US" sz="44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er</a:t>
            </a:r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 verb rules: why are these verbs a little weird?</a:t>
            </a:r>
            <a:endParaRPr lang="en-US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905000"/>
            <a:ext cx="441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00B050"/>
                </a:solidFill>
                <a:latin typeface="Bernard MT Condensed" pitchFamily="18" charset="0"/>
              </a:rPr>
              <a:t>Nous </a:t>
            </a:r>
            <a:r>
              <a:rPr lang="en-US" sz="5400" dirty="0" err="1" smtClean="0">
                <a:solidFill>
                  <a:srgbClr val="00B050"/>
                </a:solidFill>
                <a:latin typeface="Bernard MT Condensed" pitchFamily="18" charset="0"/>
              </a:rPr>
              <a:t>mangeons</a:t>
            </a:r>
            <a:endParaRPr lang="en-US" sz="5400" dirty="0">
              <a:solidFill>
                <a:srgbClr val="00B050"/>
              </a:solidFill>
              <a:latin typeface="Bernard MT Condense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7600" y="3048000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00B050"/>
                </a:solidFill>
                <a:latin typeface="Bernard MT Condensed" pitchFamily="18" charset="0"/>
              </a:rPr>
              <a:t>Nous </a:t>
            </a:r>
            <a:r>
              <a:rPr lang="en-US" sz="7200" dirty="0" err="1" smtClean="0">
                <a:solidFill>
                  <a:srgbClr val="00B050"/>
                </a:solidFill>
                <a:latin typeface="Bernard MT Condensed" pitchFamily="18" charset="0"/>
              </a:rPr>
              <a:t>nageons</a:t>
            </a:r>
            <a:endParaRPr lang="en-US" sz="7200" dirty="0">
              <a:solidFill>
                <a:srgbClr val="00B050"/>
              </a:solidFill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4196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rgbClr val="00B050"/>
                </a:solidFill>
                <a:latin typeface="Bernard MT Condensed" pitchFamily="18" charset="0"/>
              </a:rPr>
              <a:t>Nous </a:t>
            </a:r>
            <a:r>
              <a:rPr lang="en-US" sz="8800" dirty="0" err="1" smtClean="0">
                <a:solidFill>
                  <a:srgbClr val="00B050"/>
                </a:solidFill>
                <a:latin typeface="Bernard MT Condensed" pitchFamily="18" charset="0"/>
              </a:rPr>
              <a:t>commençons</a:t>
            </a:r>
            <a:endParaRPr lang="en-US" sz="8800" dirty="0">
              <a:solidFill>
                <a:srgbClr val="00B050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236</Words>
  <Application>Microsoft Office PowerPoint</Application>
  <PresentationFormat>On-screen Show (4:3)</PresentationFormat>
  <Paragraphs>24</Paragraphs>
  <Slides>6</Slides>
  <Notes>0</Notes>
  <HiddenSlides>0</HiddenSlides>
  <MMClips>10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6</cp:revision>
  <dcterms:created xsi:type="dcterms:W3CDTF">2011-02-02T11:55:58Z</dcterms:created>
  <dcterms:modified xsi:type="dcterms:W3CDTF">2011-02-02T13:06:46Z</dcterms:modified>
</cp:coreProperties>
</file>